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sldIdLst>
    <p:sldId id="257" r:id="rId2"/>
    <p:sldId id="258" r:id="rId3"/>
    <p:sldId id="260"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72" d="100"/>
          <a:sy n="72" d="100"/>
        </p:scale>
        <p:origin x="8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6/8/2026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dirty="0"/>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6/8/2026</a:t>
            </a:r>
            <a:endParaRPr lang="en-US" dirty="0"/>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6/8/2026</a:t>
            </a:r>
            <a:endParaRPr lang="en-US" dirty="0"/>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dirty="0"/>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6/8/2026</a:t>
            </a:r>
            <a:endParaRPr lang="en-US" dirty="0"/>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dirty="0"/>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6/8/2026</a:t>
            </a:r>
            <a:endParaRPr lang="en-US" dirty="0"/>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dirty="0"/>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6/8/2026</a:t>
            </a:r>
            <a:endParaRPr lang="en-US" dirty="0"/>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6/8/2026</a:t>
            </a:r>
            <a:endParaRPr lang="en-US" dirty="0"/>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6/8/2026</a:t>
            </a:r>
            <a:endParaRPr lang="en-US" dirty="0"/>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dirty="0"/>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Demand Factor Analysis</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Electric Power Load Analysis (EPLA)</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8 June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806518309"/>
              </p:ext>
            </p:extLst>
          </p:nvPr>
        </p:nvGraphicFramePr>
        <p:xfrm>
          <a:off x="1192696" y="1690688"/>
          <a:ext cx="10161104" cy="3352800"/>
        </p:xfrm>
        <a:graphic>
          <a:graphicData uri="http://schemas.openxmlformats.org/drawingml/2006/table">
            <a:tbl>
              <a:tblPr/>
              <a:tblGrid>
                <a:gridCol w="7376496">
                  <a:extLst>
                    <a:ext uri="{9D8B030D-6E8A-4147-A177-3AD203B41FA5}">
                      <a16:colId xmlns:a16="http://schemas.microsoft.com/office/drawing/2014/main" val="136993684"/>
                    </a:ext>
                  </a:extLst>
                </a:gridCol>
                <a:gridCol w="2784608">
                  <a:extLst>
                    <a:ext uri="{9D8B030D-6E8A-4147-A177-3AD203B41FA5}">
                      <a16:colId xmlns:a16="http://schemas.microsoft.com/office/drawing/2014/main" val="3524295997"/>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0" i="0" kern="1200" dirty="0">
                          <a:solidFill>
                            <a:schemeClr val="tx1"/>
                          </a:solidFill>
                          <a:effectLst/>
                          <a:latin typeface="+mn-lt"/>
                          <a:ea typeface="+mn-ea"/>
                          <a:cs typeface="+mn-cs"/>
                        </a:rPr>
                        <a:t>When should Demand Factor analysis be performed?</a:t>
                      </a:r>
                      <a:endParaRPr lang="en-US" sz="2800" kern="1200" dirty="0">
                        <a:solidFill>
                          <a:schemeClr val="tx1"/>
                        </a:solidFill>
                        <a:latin typeface="+mn-lt"/>
                        <a:ea typeface="+mn-ea"/>
                        <a:cs typeface="+mn-cs"/>
                      </a:endParaRPr>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3621392832"/>
                  </a:ext>
                </a:extLst>
              </a:tr>
              <a:tr h="0">
                <a:tc>
                  <a:txBody>
                    <a:bodyPr/>
                    <a:lstStyle/>
                    <a:p>
                      <a:pPr>
                        <a:buNone/>
                      </a:pPr>
                      <a:r>
                        <a:rPr lang="en-US" sz="2800" b="0" i="0" kern="1200" dirty="0">
                          <a:solidFill>
                            <a:schemeClr val="tx1"/>
                          </a:solidFill>
                          <a:effectLst/>
                          <a:latin typeface="+mn-lt"/>
                          <a:ea typeface="+mn-ea"/>
                          <a:cs typeface="+mn-cs"/>
                        </a:rPr>
                        <a:t>What are the alternatives to Demand Factor analysis?</a:t>
                      </a:r>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800" b="0" i="0" kern="1200" dirty="0">
                          <a:solidFill>
                            <a:schemeClr val="tx1"/>
                          </a:solidFill>
                          <a:effectLst/>
                          <a:latin typeface="+mn-lt"/>
                          <a:ea typeface="+mn-ea"/>
                          <a:cs typeface="+mn-cs"/>
                        </a:rPr>
                        <a:t>How is Demand Factor analysis performed?</a:t>
                      </a:r>
                    </a:p>
                  </a:txBody>
                  <a:tcPr anchor="ctr">
                    <a:lnL>
                      <a:noFill/>
                    </a:lnL>
                    <a:lnR>
                      <a:noFill/>
                    </a:lnR>
                    <a:lnT>
                      <a:noFill/>
                    </a:lnT>
                    <a:lnB>
                      <a:noFill/>
                    </a:lnB>
                    <a:noFill/>
                  </a:tcPr>
                </a:tc>
                <a:tc>
                  <a:txBody>
                    <a:bodyPr/>
                    <a:lstStyle/>
                    <a:p>
                      <a:pPr>
                        <a:buNone/>
                      </a:pPr>
                      <a:r>
                        <a:rPr lang="en-US" sz="2800" dirty="0"/>
                        <a:t>Apply</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800" b="0" i="0" kern="1200" dirty="0">
                          <a:solidFill>
                            <a:schemeClr val="tx1"/>
                          </a:solidFill>
                          <a:effectLst/>
                          <a:latin typeface="+mn-lt"/>
                          <a:ea typeface="+mn-ea"/>
                          <a:cs typeface="+mn-cs"/>
                        </a:rPr>
                        <a:t>What are the limitations of Demand Factor Analysis?</a:t>
                      </a:r>
                    </a:p>
                  </a:txBody>
                  <a:tcPr anchor="ctr">
                    <a:lnL>
                      <a:noFill/>
                    </a:lnL>
                    <a:lnR>
                      <a:noFill/>
                    </a:lnR>
                    <a:lnT>
                      <a:noFill/>
                    </a:lnT>
                    <a:lnB>
                      <a:noFill/>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4109610213"/>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dirty="0"/>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6/8/2026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AA44-C2AA-AFC9-A650-F92BE42DEAD3}"/>
              </a:ext>
            </a:extLst>
          </p:cNvPr>
          <p:cNvSpPr>
            <a:spLocks noGrp="1"/>
          </p:cNvSpPr>
          <p:nvPr>
            <p:ph type="title"/>
          </p:nvPr>
        </p:nvSpPr>
        <p:spPr/>
        <p:txBody>
          <a:bodyPr/>
          <a:lstStyle/>
          <a:p>
            <a:r>
              <a:rPr lang="en-US" dirty="0"/>
              <a:t>Introduction – Demand Factor Analysis</a:t>
            </a:r>
          </a:p>
        </p:txBody>
      </p:sp>
      <p:sp>
        <p:nvSpPr>
          <p:cNvPr id="3" name="Content Placeholder 2">
            <a:extLst>
              <a:ext uri="{FF2B5EF4-FFF2-40B4-BE49-F238E27FC236}">
                <a16:creationId xmlns:a16="http://schemas.microsoft.com/office/drawing/2014/main" id="{7BAAB7ED-843A-519B-2118-2C89BAC87708}"/>
              </a:ext>
            </a:extLst>
          </p:cNvPr>
          <p:cNvSpPr>
            <a:spLocks noGrp="1"/>
          </p:cNvSpPr>
          <p:nvPr>
            <p:ph idx="1"/>
          </p:nvPr>
        </p:nvSpPr>
        <p:spPr>
          <a:xfrm>
            <a:off x="838200" y="1700764"/>
            <a:ext cx="7772400" cy="4895851"/>
          </a:xfrm>
        </p:spPr>
        <p:txBody>
          <a:bodyPr>
            <a:normAutofit/>
          </a:bodyPr>
          <a:lstStyle/>
          <a:p>
            <a:r>
              <a:rPr lang="en-US" dirty="0"/>
              <a:t>Used to determine the load current for</a:t>
            </a:r>
          </a:p>
          <a:p>
            <a:pPr lvl="1"/>
            <a:r>
              <a:rPr lang="en-US" dirty="0"/>
              <a:t>Cables feeding load centers (and power panels)</a:t>
            </a:r>
          </a:p>
          <a:p>
            <a:pPr lvl="1"/>
            <a:r>
              <a:rPr lang="en-US" dirty="0"/>
              <a:t>Circuit breakers protecting the cables</a:t>
            </a:r>
          </a:p>
          <a:p>
            <a:pPr lvl="1"/>
            <a:r>
              <a:rPr lang="en-US" dirty="0"/>
              <a:t>Load center (power panel) bus rating</a:t>
            </a:r>
          </a:p>
          <a:p>
            <a:r>
              <a:rPr lang="en-US" dirty="0"/>
              <a:t>Legacy Method</a:t>
            </a:r>
          </a:p>
          <a:p>
            <a:pPr lvl="1"/>
            <a:r>
              <a:rPr lang="en-US" dirty="0"/>
              <a:t>Zonal load factor method or stochastic method preferred</a:t>
            </a:r>
          </a:p>
          <a:p>
            <a:r>
              <a:rPr lang="en-US" dirty="0"/>
              <a:t>Process defined in DPC 310-1</a:t>
            </a:r>
          </a:p>
        </p:txBody>
      </p:sp>
      <p:sp>
        <p:nvSpPr>
          <p:cNvPr id="4" name="Date Placeholder 3">
            <a:extLst>
              <a:ext uri="{FF2B5EF4-FFF2-40B4-BE49-F238E27FC236}">
                <a16:creationId xmlns:a16="http://schemas.microsoft.com/office/drawing/2014/main" id="{D91A1945-8791-EE89-262F-2A281870E0A2}"/>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7E6D675D-6DE2-EDDE-7524-85DD7D7EF577}"/>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368B25D1-9944-C336-50F6-7AEF6CC0A7C7}"/>
              </a:ext>
            </a:extLst>
          </p:cNvPr>
          <p:cNvSpPr>
            <a:spLocks noGrp="1"/>
          </p:cNvSpPr>
          <p:nvPr>
            <p:ph type="sldNum" sz="quarter" idx="12"/>
          </p:nvPr>
        </p:nvSpPr>
        <p:spPr/>
        <p:txBody>
          <a:bodyPr/>
          <a:lstStyle/>
          <a:p>
            <a:fld id="{13E3B7D2-2C23-477A-B7E5-64419E75BE45}" type="slidenum">
              <a:rPr lang="en-US" smtClean="0"/>
              <a:t>3</a:t>
            </a:fld>
            <a:endParaRPr lang="en-US" dirty="0"/>
          </a:p>
        </p:txBody>
      </p:sp>
      <p:pic>
        <p:nvPicPr>
          <p:cNvPr id="8" name="Picture 7">
            <a:extLst>
              <a:ext uri="{FF2B5EF4-FFF2-40B4-BE49-F238E27FC236}">
                <a16:creationId xmlns:a16="http://schemas.microsoft.com/office/drawing/2014/main" id="{4D4FB1AF-2BE4-B225-4A61-72F28F06C560}"/>
              </a:ext>
            </a:extLst>
          </p:cNvPr>
          <p:cNvPicPr>
            <a:picLocks noChangeAspect="1"/>
          </p:cNvPicPr>
          <p:nvPr/>
        </p:nvPicPr>
        <p:blipFill>
          <a:blip r:embed="rId2"/>
          <a:stretch>
            <a:fillRect/>
          </a:stretch>
        </p:blipFill>
        <p:spPr>
          <a:xfrm>
            <a:off x="8931965" y="1825624"/>
            <a:ext cx="2944623" cy="3822523"/>
          </a:xfrm>
          <a:prstGeom prst="rect">
            <a:avLst/>
          </a:prstGeom>
        </p:spPr>
      </p:pic>
    </p:spTree>
    <p:extLst>
      <p:ext uri="{BB962C8B-B14F-4D97-AF65-F5344CB8AC3E}">
        <p14:creationId xmlns:p14="http://schemas.microsoft.com/office/powerpoint/2010/main" val="2742693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F06B4-98DA-C714-9917-E622276F0F94}"/>
              </a:ext>
            </a:extLst>
          </p:cNvPr>
          <p:cNvSpPr>
            <a:spLocks noGrp="1"/>
          </p:cNvSpPr>
          <p:nvPr>
            <p:ph type="title"/>
          </p:nvPr>
        </p:nvSpPr>
        <p:spPr/>
        <p:txBody>
          <a:bodyPr/>
          <a:lstStyle/>
          <a:p>
            <a:r>
              <a:rPr lang="en-US" dirty="0"/>
              <a:t>Procedure</a:t>
            </a:r>
          </a:p>
        </p:txBody>
      </p:sp>
      <p:sp>
        <p:nvSpPr>
          <p:cNvPr id="3" name="Content Placeholder 2">
            <a:extLst>
              <a:ext uri="{FF2B5EF4-FFF2-40B4-BE49-F238E27FC236}">
                <a16:creationId xmlns:a16="http://schemas.microsoft.com/office/drawing/2014/main" id="{31EE142B-22E2-CCF0-53CB-11309E66EBBC}"/>
              </a:ext>
            </a:extLst>
          </p:cNvPr>
          <p:cNvSpPr>
            <a:spLocks noGrp="1"/>
          </p:cNvSpPr>
          <p:nvPr>
            <p:ph idx="1"/>
          </p:nvPr>
        </p:nvSpPr>
        <p:spPr>
          <a:xfrm>
            <a:off x="838200" y="1563756"/>
            <a:ext cx="6052930" cy="4792593"/>
          </a:xfrm>
        </p:spPr>
        <p:txBody>
          <a:bodyPr>
            <a:normAutofit fontScale="77500" lnSpcReduction="20000"/>
          </a:bodyPr>
          <a:lstStyle/>
          <a:p>
            <a:pPr marL="0" indent="0">
              <a:buNone/>
            </a:pPr>
            <a:r>
              <a:rPr lang="en-US" dirty="0"/>
              <a:t>“The analysis consists of calculating the connected load for each bus feeder by summing the connected load of all the loads attached to the bus feeder. </a:t>
            </a:r>
          </a:p>
          <a:p>
            <a:pPr marL="0" indent="0">
              <a:buNone/>
            </a:pPr>
            <a:r>
              <a:rPr lang="en-US" dirty="0"/>
              <a:t>Margin and service life allowances are applied to this sum to produce the bus feeder connected load. </a:t>
            </a:r>
          </a:p>
          <a:p>
            <a:pPr marL="0" indent="0">
              <a:buNone/>
            </a:pPr>
            <a:r>
              <a:rPr lang="en-US" dirty="0"/>
              <a:t>The bus feeder and the circuit breaker protecting the bus feeder shall have the capability to service a total load calculated by multiplying the bus feeder connected load expressed in amps with the demand factor from (Figure 1) for 450 volt AC systems or by multiplying the bus feeder connected load expressed in kW with the demand factor from (Figure 2) for other voltages or DC systems.”</a:t>
            </a:r>
          </a:p>
          <a:p>
            <a:pPr marL="0" indent="0">
              <a:buNone/>
            </a:pPr>
            <a:r>
              <a:rPr lang="en-US" dirty="0"/>
              <a:t>			from DPC 310-1</a:t>
            </a:r>
          </a:p>
        </p:txBody>
      </p:sp>
      <p:sp>
        <p:nvSpPr>
          <p:cNvPr id="4" name="Date Placeholder 3">
            <a:extLst>
              <a:ext uri="{FF2B5EF4-FFF2-40B4-BE49-F238E27FC236}">
                <a16:creationId xmlns:a16="http://schemas.microsoft.com/office/drawing/2014/main" id="{98350401-9615-5547-C983-149950DC0E91}"/>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59BA4538-E6F0-7560-C6B3-42D78ACF3C00}"/>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158FBA55-418D-67C2-52D7-0CEA4063495E}"/>
              </a:ext>
            </a:extLst>
          </p:cNvPr>
          <p:cNvSpPr>
            <a:spLocks noGrp="1"/>
          </p:cNvSpPr>
          <p:nvPr>
            <p:ph type="sldNum" sz="quarter" idx="12"/>
          </p:nvPr>
        </p:nvSpPr>
        <p:spPr/>
        <p:txBody>
          <a:bodyPr/>
          <a:lstStyle/>
          <a:p>
            <a:fld id="{13E3B7D2-2C23-477A-B7E5-64419E75BE45}" type="slidenum">
              <a:rPr lang="en-US" smtClean="0"/>
              <a:t>4</a:t>
            </a:fld>
            <a:endParaRPr lang="en-US" dirty="0"/>
          </a:p>
        </p:txBody>
      </p:sp>
      <p:pic>
        <p:nvPicPr>
          <p:cNvPr id="8" name="Picture 7">
            <a:extLst>
              <a:ext uri="{FF2B5EF4-FFF2-40B4-BE49-F238E27FC236}">
                <a16:creationId xmlns:a16="http://schemas.microsoft.com/office/drawing/2014/main" id="{5CCBAF59-977E-F766-FC9C-4BBAC108DAB1}"/>
              </a:ext>
            </a:extLst>
          </p:cNvPr>
          <p:cNvPicPr>
            <a:picLocks noChangeAspect="1"/>
          </p:cNvPicPr>
          <p:nvPr/>
        </p:nvPicPr>
        <p:blipFill>
          <a:blip r:embed="rId2"/>
          <a:stretch>
            <a:fillRect/>
          </a:stretch>
        </p:blipFill>
        <p:spPr>
          <a:xfrm>
            <a:off x="7319345" y="169172"/>
            <a:ext cx="4665590" cy="2850197"/>
          </a:xfrm>
          <a:prstGeom prst="rect">
            <a:avLst/>
          </a:prstGeom>
        </p:spPr>
      </p:pic>
      <p:sp>
        <p:nvSpPr>
          <p:cNvPr id="10" name="TextBox 9">
            <a:extLst>
              <a:ext uri="{FF2B5EF4-FFF2-40B4-BE49-F238E27FC236}">
                <a16:creationId xmlns:a16="http://schemas.microsoft.com/office/drawing/2014/main" id="{1E1A40FC-1516-BFE0-2CDF-29C3C2F6CE40}"/>
              </a:ext>
            </a:extLst>
          </p:cNvPr>
          <p:cNvSpPr txBox="1"/>
          <p:nvPr/>
        </p:nvSpPr>
        <p:spPr>
          <a:xfrm>
            <a:off x="8153400" y="3054022"/>
            <a:ext cx="3753679" cy="646331"/>
          </a:xfrm>
          <a:prstGeom prst="rect">
            <a:avLst/>
          </a:prstGeom>
          <a:noFill/>
        </p:spPr>
        <p:txBody>
          <a:bodyPr wrap="square">
            <a:spAutoFit/>
          </a:bodyPr>
          <a:lstStyle/>
          <a:p>
            <a:r>
              <a:rPr lang="en-US" dirty="0"/>
              <a:t>Figure 1: Demand Factor Curve (from MS 18299 via DPC 310-1)</a:t>
            </a:r>
          </a:p>
        </p:txBody>
      </p:sp>
      <p:pic>
        <p:nvPicPr>
          <p:cNvPr id="12" name="Picture 11">
            <a:extLst>
              <a:ext uri="{FF2B5EF4-FFF2-40B4-BE49-F238E27FC236}">
                <a16:creationId xmlns:a16="http://schemas.microsoft.com/office/drawing/2014/main" id="{CC628706-3B16-3D4D-5656-3FCB8127F76E}"/>
              </a:ext>
            </a:extLst>
          </p:cNvPr>
          <p:cNvPicPr>
            <a:picLocks noChangeAspect="1"/>
          </p:cNvPicPr>
          <p:nvPr/>
        </p:nvPicPr>
        <p:blipFill>
          <a:blip r:embed="rId3"/>
          <a:stretch>
            <a:fillRect/>
          </a:stretch>
        </p:blipFill>
        <p:spPr>
          <a:xfrm>
            <a:off x="7651755" y="3700353"/>
            <a:ext cx="4333180" cy="2302141"/>
          </a:xfrm>
          <a:prstGeom prst="rect">
            <a:avLst/>
          </a:prstGeom>
        </p:spPr>
      </p:pic>
      <p:sp>
        <p:nvSpPr>
          <p:cNvPr id="13" name="TextBox 12">
            <a:extLst>
              <a:ext uri="{FF2B5EF4-FFF2-40B4-BE49-F238E27FC236}">
                <a16:creationId xmlns:a16="http://schemas.microsoft.com/office/drawing/2014/main" id="{0A2FC1D6-A72B-4EA6-476D-0FECD00A7F47}"/>
              </a:ext>
            </a:extLst>
          </p:cNvPr>
          <p:cNvSpPr txBox="1"/>
          <p:nvPr/>
        </p:nvSpPr>
        <p:spPr>
          <a:xfrm>
            <a:off x="8105360" y="5892581"/>
            <a:ext cx="3753679" cy="923330"/>
          </a:xfrm>
          <a:prstGeom prst="rect">
            <a:avLst/>
          </a:prstGeom>
          <a:noFill/>
        </p:spPr>
        <p:txBody>
          <a:bodyPr wrap="square">
            <a:spAutoFit/>
          </a:bodyPr>
          <a:lstStyle/>
          <a:p>
            <a:r>
              <a:rPr lang="en-US" dirty="0"/>
              <a:t>Figure 2: Demand Factor Curve based on connected load</a:t>
            </a:r>
            <a:br>
              <a:rPr lang="en-US" dirty="0"/>
            </a:br>
            <a:r>
              <a:rPr lang="en-US" dirty="0"/>
              <a:t> (from DPC 310-1)</a:t>
            </a:r>
          </a:p>
        </p:txBody>
      </p:sp>
    </p:spTree>
    <p:extLst>
      <p:ext uri="{BB962C8B-B14F-4D97-AF65-F5344CB8AC3E}">
        <p14:creationId xmlns:p14="http://schemas.microsoft.com/office/powerpoint/2010/main" val="129462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B2D20-A721-83CF-3C5D-426AB4140AAC}"/>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C416503E-CE07-F7E2-FF36-20831728E8DF}"/>
              </a:ext>
            </a:extLst>
          </p:cNvPr>
          <p:cNvSpPr>
            <a:spLocks noGrp="1"/>
          </p:cNvSpPr>
          <p:nvPr>
            <p:ph idx="1"/>
          </p:nvPr>
        </p:nvSpPr>
        <p:spPr/>
        <p:txBody>
          <a:bodyPr/>
          <a:lstStyle/>
          <a:p>
            <a:r>
              <a:rPr lang="en-US" dirty="0"/>
              <a:t>Demand factor method is attractive for its simplicity</a:t>
            </a:r>
          </a:p>
          <a:p>
            <a:pPr lvl="1"/>
            <a:r>
              <a:rPr lang="en-US" dirty="0"/>
              <a:t>Only need information in the load list</a:t>
            </a:r>
          </a:p>
          <a:p>
            <a:r>
              <a:rPr lang="en-US" dirty="0"/>
              <a:t>Down side is that it is purely empirical</a:t>
            </a:r>
          </a:p>
          <a:p>
            <a:pPr lvl="1"/>
            <a:r>
              <a:rPr lang="en-US" dirty="0"/>
              <a:t>May not provide a good estimate if the loads behave in aggregate differently than loads normally encountered in shipboard systems</a:t>
            </a:r>
          </a:p>
          <a:p>
            <a:r>
              <a:rPr lang="en-US" dirty="0"/>
              <a:t>Other methods with better traceability to data are preferred</a:t>
            </a:r>
          </a:p>
        </p:txBody>
      </p:sp>
      <p:sp>
        <p:nvSpPr>
          <p:cNvPr id="4" name="Date Placeholder 3">
            <a:extLst>
              <a:ext uri="{FF2B5EF4-FFF2-40B4-BE49-F238E27FC236}">
                <a16:creationId xmlns:a16="http://schemas.microsoft.com/office/drawing/2014/main" id="{395EC90F-AE47-426F-2AE2-EA40CD2CFFD1}"/>
              </a:ext>
            </a:extLst>
          </p:cNvPr>
          <p:cNvSpPr>
            <a:spLocks noGrp="1"/>
          </p:cNvSpPr>
          <p:nvPr>
            <p:ph type="dt" sz="half" idx="10"/>
          </p:nvPr>
        </p:nvSpPr>
        <p:spPr/>
        <p:txBody>
          <a:bodyPr/>
          <a:lstStyle/>
          <a:p>
            <a:r>
              <a:rPr lang="en-US"/>
              <a:t>6/8/2026</a:t>
            </a:r>
            <a:endParaRPr lang="en-US" dirty="0"/>
          </a:p>
        </p:txBody>
      </p:sp>
      <p:sp>
        <p:nvSpPr>
          <p:cNvPr id="5" name="Footer Placeholder 4">
            <a:extLst>
              <a:ext uri="{FF2B5EF4-FFF2-40B4-BE49-F238E27FC236}">
                <a16:creationId xmlns:a16="http://schemas.microsoft.com/office/drawing/2014/main" id="{C11ECF4E-49F8-A271-C3E5-8623592D8B1B}"/>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F1249E4A-D443-DE81-395A-72599F3D93E3}"/>
              </a:ext>
            </a:extLst>
          </p:cNvPr>
          <p:cNvSpPr>
            <a:spLocks noGrp="1"/>
          </p:cNvSpPr>
          <p:nvPr>
            <p:ph type="sldNum" sz="quarter" idx="12"/>
          </p:nvPr>
        </p:nvSpPr>
        <p:spPr/>
        <p:txBody>
          <a:bodyPr/>
          <a:lstStyle/>
          <a:p>
            <a:fld id="{13E3B7D2-2C23-477A-B7E5-64419E75BE45}" type="slidenum">
              <a:rPr lang="en-US" smtClean="0"/>
              <a:t>5</a:t>
            </a:fld>
            <a:endParaRPr lang="en-US" dirty="0"/>
          </a:p>
        </p:txBody>
      </p:sp>
    </p:spTree>
    <p:extLst>
      <p:ext uri="{BB962C8B-B14F-4D97-AF65-F5344CB8AC3E}">
        <p14:creationId xmlns:p14="http://schemas.microsoft.com/office/powerpoint/2010/main" val="147733468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9958</TotalTime>
  <Words>419</Words>
  <Application>Microsoft Office PowerPoint</Application>
  <PresentationFormat>Widescreen</PresentationFormat>
  <Paragraphs>46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1_Office Theme</vt:lpstr>
      <vt:lpstr>Demand Factor Analysis Electric Power Load Analysis (EPLA)  Revision of 8 June 2026</vt:lpstr>
      <vt:lpstr>Essential Questions</vt:lpstr>
      <vt:lpstr>Introduction – Demand Factor Analysis</vt:lpstr>
      <vt:lpstr>Procedure</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Demand Factor Analysis</dc:title>
  <dc:creator>Norbert Doerry</dc:creator>
  <cp:lastModifiedBy>Norbert Doerry</cp:lastModifiedBy>
  <cp:revision>170</cp:revision>
  <dcterms:created xsi:type="dcterms:W3CDTF">2025-04-03T12:58:23Z</dcterms:created>
  <dcterms:modified xsi:type="dcterms:W3CDTF">2026-06-08T15:59:08Z</dcterms:modified>
</cp:coreProperties>
</file>